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7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8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l-ing.de/" TargetMode="External"/><Relationship Id="rId7" Type="http://schemas.openxmlformats.org/officeDocument/2006/relationships/image" Target="../media/image5.svg"/><Relationship Id="rId2" Type="http://schemas.openxmlformats.org/officeDocument/2006/relationships/hyperlink" Target="mailto:support@lul-ing.de?subject=Supportanfrage%20f&#252;r%20Montage%20M3%20TK%20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 20">
            <a:extLst>
              <a:ext uri="{FF2B5EF4-FFF2-40B4-BE49-F238E27FC236}">
                <a16:creationId xmlns:a16="http://schemas.microsoft.com/office/drawing/2014/main" id="{059EFC6B-AB20-4B9B-8EFF-B25C732524D4}"/>
              </a:ext>
            </a:extLst>
          </p:cNvPr>
          <p:cNvSpPr txBox="1">
            <a:spLocks/>
          </p:cNvSpPr>
          <p:nvPr/>
        </p:nvSpPr>
        <p:spPr>
          <a:xfrm>
            <a:off x="838343" y="1700808"/>
            <a:ext cx="10515600" cy="331236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HelveticaNeueLT Pro 57 Cn" panose="020B0706030502020204" pitchFamily="34" charset="0"/>
                <a:ea typeface="+mj-ea"/>
                <a:cs typeface="+mj-cs"/>
              </a:defRPr>
            </a:lvl1pPr>
          </a:lstStyle>
          <a:p>
            <a:r>
              <a:rPr lang="de-DE" sz="4000" b="0" i="0" u="none" strike="noStrike" dirty="0">
                <a:solidFill>
                  <a:schemeClr val="tx1"/>
                </a:solidFill>
                <a:effectLst/>
                <a:latin typeface="HelveticaNeueLT Pro 57 Cn" panose="020B0706030502020204" pitchFamily="34" charset="0"/>
              </a:rPr>
              <a:t>Umbauanleitung</a:t>
            </a:r>
          </a:p>
          <a:p>
            <a:r>
              <a:rPr lang="de-DE" sz="4000" b="0" i="0" u="none" strike="noStrike" dirty="0" err="1">
                <a:solidFill>
                  <a:srgbClr val="0070C0"/>
                </a:solidFill>
                <a:effectLst/>
                <a:latin typeface="HelveticaNeueLT Pro 57 Cn" panose="020B0706030502020204" pitchFamily="34" charset="0"/>
              </a:rPr>
              <a:t>assembly</a:t>
            </a:r>
            <a:r>
              <a:rPr lang="de-DE" sz="4000" b="0" i="0" u="none" strike="noStrike" dirty="0">
                <a:solidFill>
                  <a:srgbClr val="0070C0"/>
                </a:solidFill>
                <a:effectLst/>
                <a:latin typeface="HelveticaNeueLT Pro 57 Cn" panose="020B0706030502020204" pitchFamily="34" charset="0"/>
              </a:rPr>
              <a:t> </a:t>
            </a:r>
            <a:r>
              <a:rPr lang="de-DE" sz="4000" b="0" i="0" u="none" strike="noStrike" dirty="0" err="1">
                <a:solidFill>
                  <a:srgbClr val="0070C0"/>
                </a:solidFill>
                <a:effectLst/>
                <a:latin typeface="HelveticaNeueLT Pro 57 Cn" panose="020B0706030502020204" pitchFamily="34" charset="0"/>
              </a:rPr>
              <a:t>instruction</a:t>
            </a:r>
            <a:endParaRPr lang="de-DE" sz="4000" dirty="0">
              <a:solidFill>
                <a:srgbClr val="0070C0"/>
              </a:solidFill>
              <a:latin typeface="HelveticaNeueLT Pro 57 Cn" panose="020B0706030502020204" pitchFamily="34" charset="0"/>
            </a:endParaRPr>
          </a:p>
          <a:p>
            <a:endParaRPr lang="de-DE" sz="4000" dirty="0">
              <a:solidFill>
                <a:schemeClr val="tx1"/>
              </a:solidFill>
              <a:latin typeface="HelveticaNeueLT Pro 57 Cn" panose="020B0706030502020204" pitchFamily="34" charset="0"/>
            </a:endParaRPr>
          </a:p>
          <a:p>
            <a:r>
              <a:rPr lang="de-DE" sz="4000" dirty="0" err="1">
                <a:solidFill>
                  <a:schemeClr val="tx1"/>
                </a:solidFill>
                <a:latin typeface="HelveticaNeueLT Pro 57 Cn" panose="020B0706030502020204" pitchFamily="34" charset="0"/>
              </a:rPr>
              <a:t>MacPuarsa</a:t>
            </a:r>
            <a:r>
              <a:rPr lang="de-DE" sz="4000" dirty="0">
                <a:solidFill>
                  <a:schemeClr val="tx1"/>
                </a:solidFill>
                <a:latin typeface="HelveticaNeueLT Pro 57 Cn" panose="020B0706030502020204" pitchFamily="34" charset="0"/>
              </a:rPr>
              <a:t> Zahnriemen</a:t>
            </a:r>
          </a:p>
          <a:p>
            <a:r>
              <a:rPr lang="de-DE" sz="4000" b="0" i="0" u="none" strike="noStrike" dirty="0" err="1">
                <a:solidFill>
                  <a:srgbClr val="0070C0"/>
                </a:solidFill>
                <a:effectLst/>
                <a:latin typeface="HelveticaNeueLT Pro 57 Cn" panose="020B0706030502020204" pitchFamily="34" charset="0"/>
              </a:rPr>
              <a:t>MacPuarsa</a:t>
            </a:r>
            <a:r>
              <a:rPr lang="de-DE" sz="4000" b="0" i="0" u="none" strike="noStrike" dirty="0">
                <a:solidFill>
                  <a:srgbClr val="0070C0"/>
                </a:solidFill>
                <a:effectLst/>
                <a:latin typeface="HelveticaNeueLT Pro 57 Cn" panose="020B0706030502020204" pitchFamily="34" charset="0"/>
              </a:rPr>
              <a:t> </a:t>
            </a:r>
            <a:r>
              <a:rPr lang="de-DE" sz="4000" b="0" i="0" u="none" strike="noStrike" dirty="0" err="1">
                <a:solidFill>
                  <a:srgbClr val="0070C0"/>
                </a:solidFill>
                <a:effectLst/>
                <a:latin typeface="HelveticaNeueLT Pro 57 Cn" panose="020B0706030502020204" pitchFamily="34" charset="0"/>
              </a:rPr>
              <a:t>tooth</a:t>
            </a:r>
            <a:r>
              <a:rPr lang="de-DE" sz="4000" b="0" i="0" u="none" strike="noStrike" dirty="0">
                <a:solidFill>
                  <a:srgbClr val="0070C0"/>
                </a:solidFill>
                <a:effectLst/>
                <a:latin typeface="HelveticaNeueLT Pro 57 Cn" panose="020B0706030502020204" pitchFamily="34" charset="0"/>
              </a:rPr>
              <a:t> </a:t>
            </a:r>
            <a:r>
              <a:rPr lang="de-DE" sz="4000" b="0" i="0" u="none" strike="noStrike" dirty="0" err="1">
                <a:solidFill>
                  <a:srgbClr val="0070C0"/>
                </a:solidFill>
                <a:effectLst/>
                <a:latin typeface="HelveticaNeueLT Pro 57 Cn" panose="020B0706030502020204" pitchFamily="34" charset="0"/>
              </a:rPr>
              <a:t>belt</a:t>
            </a:r>
            <a:endParaRPr lang="de-DE" sz="4000" dirty="0">
              <a:solidFill>
                <a:schemeClr val="tx1"/>
              </a:solidFill>
              <a:latin typeface="HelveticaNeueLT Pro 57 Cn" panose="020B0706030502020204" pitchFamily="34" charset="0"/>
            </a:endParaRP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8B969877-634D-4401-BA47-E34238AD6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F3A3A-1BF6-4BDE-ACC9-6686D97B5130}" type="datetimeFigureOut">
              <a:rPr lang="de-DE" smtClean="0"/>
              <a:t>29.09.2025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7D77734C-4505-4AB6-8684-43E527EC0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1691" y="6356349"/>
            <a:ext cx="5664628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Foliennummernplatzhalter 10">
            <a:extLst>
              <a:ext uri="{FF2B5EF4-FFF2-40B4-BE49-F238E27FC236}">
                <a16:creationId xmlns:a16="http://schemas.microsoft.com/office/drawing/2014/main" id="{45C305C6-35E6-4E86-B977-07D818E462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7729" y="635634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chemeClr val="bg1">
                    <a:lumMod val="50000"/>
                  </a:schemeClr>
                </a:solidFill>
                <a:latin typeface="HelveticaNeueLT Pro 45 Lt" panose="020B0403020202020204" pitchFamily="34" charset="0"/>
              </a:defRPr>
            </a:lvl1pPr>
          </a:lstStyle>
          <a:p>
            <a:fld id="{05F37144-464E-4B7D-954A-C3EDEC82BA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446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C602DE-FFB1-49D5-9A46-99A152182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Datumsplatzhalter 7">
            <a:extLst>
              <a:ext uri="{FF2B5EF4-FFF2-40B4-BE49-F238E27FC236}">
                <a16:creationId xmlns:a16="http://schemas.microsoft.com/office/drawing/2014/main" id="{62A98E18-87E0-400F-AF26-F4E5D722F9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310F3A3A-1BF6-4BDE-ACC9-6686D97B5130}" type="datetimeFigureOut">
              <a:rPr lang="de-DE" smtClean="0"/>
              <a:t>29.09.2025</a:t>
            </a:fld>
            <a:endParaRPr lang="de-DE"/>
          </a:p>
        </p:txBody>
      </p:sp>
      <p:sp>
        <p:nvSpPr>
          <p:cNvPr id="7" name="Fußzeilenplatzhalter 9">
            <a:extLst>
              <a:ext uri="{FF2B5EF4-FFF2-40B4-BE49-F238E27FC236}">
                <a16:creationId xmlns:a16="http://schemas.microsoft.com/office/drawing/2014/main" id="{CC973442-70DB-4E3A-85FB-A94B32C78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1691" y="6356349"/>
            <a:ext cx="5664628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10">
            <a:extLst>
              <a:ext uri="{FF2B5EF4-FFF2-40B4-BE49-F238E27FC236}">
                <a16:creationId xmlns:a16="http://schemas.microsoft.com/office/drawing/2014/main" id="{8CB8F4AF-EC1B-452C-9675-DE2CBEF7A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7729" y="635634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chemeClr val="bg1">
                    <a:lumMod val="50000"/>
                  </a:schemeClr>
                </a:solidFill>
                <a:latin typeface="HelveticaNeueLT Pro 45 Lt" panose="020B0403020202020204" pitchFamily="34" charset="0"/>
              </a:defRPr>
            </a:lvl1pPr>
          </a:lstStyle>
          <a:p>
            <a:fld id="{05F37144-464E-4B7D-954A-C3EDEC82BA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2688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5C1602-E03C-42EF-A3DD-CB84E53B3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14E8FB1-7049-4538-B62B-13BEA6415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Datumsplatzhalter 7">
            <a:extLst>
              <a:ext uri="{FF2B5EF4-FFF2-40B4-BE49-F238E27FC236}">
                <a16:creationId xmlns:a16="http://schemas.microsoft.com/office/drawing/2014/main" id="{A43C72D7-A650-44BA-B87B-E4A7AA5936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310F3A3A-1BF6-4BDE-ACC9-6686D97B5130}" type="datetimeFigureOut">
              <a:rPr lang="de-DE" smtClean="0"/>
              <a:t>29.09.2025</a:t>
            </a:fld>
            <a:endParaRPr lang="de-DE"/>
          </a:p>
        </p:txBody>
      </p:sp>
      <p:sp>
        <p:nvSpPr>
          <p:cNvPr id="8" name="Fußzeilenplatzhalter 9">
            <a:extLst>
              <a:ext uri="{FF2B5EF4-FFF2-40B4-BE49-F238E27FC236}">
                <a16:creationId xmlns:a16="http://schemas.microsoft.com/office/drawing/2014/main" id="{AB7772EF-49E0-4FDC-8EE6-0DDAF4441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1691" y="6356349"/>
            <a:ext cx="5664628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10" name="Foliennummernplatzhalter 10">
            <a:extLst>
              <a:ext uri="{FF2B5EF4-FFF2-40B4-BE49-F238E27FC236}">
                <a16:creationId xmlns:a16="http://schemas.microsoft.com/office/drawing/2014/main" id="{9D95C7A9-BBB4-4F4D-A867-C9C4AB682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7729" y="635634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chemeClr val="bg1">
                    <a:lumMod val="50000"/>
                  </a:schemeClr>
                </a:solidFill>
                <a:latin typeface="HelveticaNeueLT Pro 45 Lt" panose="020B0403020202020204" pitchFamily="34" charset="0"/>
              </a:defRPr>
            </a:lvl1pPr>
          </a:lstStyle>
          <a:p>
            <a:fld id="{05F37144-464E-4B7D-954A-C3EDEC82BA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1505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eine Ahnung? Kontaktieren Sie uns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FFE0E13D-5DAB-4709-84C4-F913C9B20330}"/>
              </a:ext>
            </a:extLst>
          </p:cNvPr>
          <p:cNvSpPr txBox="1"/>
          <p:nvPr/>
        </p:nvSpPr>
        <p:spPr>
          <a:xfrm>
            <a:off x="5903979" y="1268761"/>
            <a:ext cx="54498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8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Langer &amp; Laumann Ingenieurbüro GmbH</a:t>
            </a:r>
            <a:endParaRPr lang="de-DE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de-DE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Wilmsberger Weg 8</a:t>
            </a:r>
          </a:p>
          <a:p>
            <a:pPr algn="l"/>
            <a:r>
              <a:rPr lang="de-DE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48565 Steinfurt</a:t>
            </a:r>
          </a:p>
          <a:p>
            <a:pPr algn="l"/>
            <a:r>
              <a:rPr lang="de-DE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</a:t>
            </a:r>
          </a:p>
          <a:p>
            <a:pPr algn="l"/>
            <a:r>
              <a:rPr lang="de-DE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algn="l"/>
            <a:r>
              <a:rPr lang="de-DE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Tel.: +49 (2552) 92791 0</a:t>
            </a:r>
          </a:p>
          <a:p>
            <a:pPr algn="l"/>
            <a:r>
              <a:rPr lang="de-DE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algn="l"/>
            <a:r>
              <a:rPr lang="de-DE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"/>
              </a:rPr>
              <a:t>support@lul-ing.de</a:t>
            </a:r>
            <a:endParaRPr lang="de-DE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l"/>
            <a:r>
              <a:rPr lang="de-DE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www.lul-ing.de</a:t>
            </a:r>
            <a:endParaRPr lang="de-DE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0" name="Grafik 9" descr="Gedanken">
            <a:extLst>
              <a:ext uri="{FF2B5EF4-FFF2-40B4-BE49-F238E27FC236}">
                <a16:creationId xmlns:a16="http://schemas.microsoft.com/office/drawing/2014/main" id="{49E7E1E7-F5C3-4025-B1FD-EC6D7E34A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3446" y="1268760"/>
            <a:ext cx="3681941" cy="2761456"/>
          </a:xfrm>
          <a:prstGeom prst="rect">
            <a:avLst/>
          </a:prstGeom>
        </p:spPr>
      </p:pic>
      <p:pic>
        <p:nvPicPr>
          <p:cNvPr id="11" name="Grafik 10" descr="Fragezeichen">
            <a:extLst>
              <a:ext uri="{FF2B5EF4-FFF2-40B4-BE49-F238E27FC236}">
                <a16:creationId xmlns:a16="http://schemas.microsoft.com/office/drawing/2014/main" id="{CDEA486B-5A5F-4A3D-B6B2-CCF9CBD75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26905" y="1772816"/>
            <a:ext cx="722379" cy="541784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D7443C-9A8E-486F-AA68-5691BFA2FCF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51691" y="4329280"/>
            <a:ext cx="2160000" cy="16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FB51B29C-1D22-4D36-990C-150D1562F8A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040123" y="4329280"/>
            <a:ext cx="2160000" cy="16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195576D4-2D52-4118-84D3-904D2F709BF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928555" y="4329280"/>
            <a:ext cx="2160000" cy="162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Datumsplatzhalter 7">
            <a:extLst>
              <a:ext uri="{FF2B5EF4-FFF2-40B4-BE49-F238E27FC236}">
                <a16:creationId xmlns:a16="http://schemas.microsoft.com/office/drawing/2014/main" id="{234F5E13-CDB9-4FDD-939B-2A1F73A21279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310F3A3A-1BF6-4BDE-ACC9-6686D97B5130}" type="datetimeFigureOut">
              <a:rPr lang="de-DE" smtClean="0"/>
              <a:t>29.09.2025</a:t>
            </a:fld>
            <a:endParaRPr lang="de-DE"/>
          </a:p>
        </p:txBody>
      </p:sp>
      <p:sp>
        <p:nvSpPr>
          <p:cNvPr id="14" name="Fußzeilenplatzhalter 9">
            <a:extLst>
              <a:ext uri="{FF2B5EF4-FFF2-40B4-BE49-F238E27FC236}">
                <a16:creationId xmlns:a16="http://schemas.microsoft.com/office/drawing/2014/main" id="{1AB9F141-B6FB-4A7E-8DB4-BD0025E2046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11691" y="6356349"/>
            <a:ext cx="5664628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17" name="Foliennummernplatzhalter 10">
            <a:extLst>
              <a:ext uri="{FF2B5EF4-FFF2-40B4-BE49-F238E27FC236}">
                <a16:creationId xmlns:a16="http://schemas.microsoft.com/office/drawing/2014/main" id="{507FCCE8-788B-473C-A04F-D7452E2083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7729" y="635634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chemeClr val="bg1">
                    <a:lumMod val="50000"/>
                  </a:schemeClr>
                </a:solidFill>
                <a:latin typeface="HelveticaNeueLT Pro 45 Lt" panose="020B0403020202020204" pitchFamily="34" charset="0"/>
              </a:defRPr>
            </a:lvl1pPr>
          </a:lstStyle>
          <a:p>
            <a:fld id="{05F37144-464E-4B7D-954A-C3EDEC82BA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2593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mbausatz kompl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ildplatzhalter 8">
            <a:extLst>
              <a:ext uri="{FF2B5EF4-FFF2-40B4-BE49-F238E27FC236}">
                <a16:creationId xmlns:a16="http://schemas.microsoft.com/office/drawing/2014/main" id="{1A57EBB2-7277-4962-AE81-B00CD17CBD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17033" y="1379584"/>
            <a:ext cx="7198784" cy="44640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graphicFrame>
        <p:nvGraphicFramePr>
          <p:cNvPr id="18" name="Tabelle 10">
            <a:extLst>
              <a:ext uri="{FF2B5EF4-FFF2-40B4-BE49-F238E27FC236}">
                <a16:creationId xmlns:a16="http://schemas.microsoft.com/office/drawing/2014/main" id="{BCF18EE2-182C-43BA-BD03-7AEE21779A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955552"/>
              </p:ext>
            </p:extLst>
          </p:nvPr>
        </p:nvGraphicFramePr>
        <p:xfrm>
          <a:off x="8496267" y="1379584"/>
          <a:ext cx="2623840" cy="41376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3840">
                  <a:extLst>
                    <a:ext uri="{9D8B030D-6E8A-4147-A177-3AD203B41FA5}">
                      <a16:colId xmlns:a16="http://schemas.microsoft.com/office/drawing/2014/main" val="1394712382"/>
                    </a:ext>
                  </a:extLst>
                </a:gridCol>
              </a:tblGrid>
              <a:tr h="82753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3989147"/>
                  </a:ext>
                </a:extLst>
              </a:tr>
              <a:tr h="82753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352134"/>
                  </a:ext>
                </a:extLst>
              </a:tr>
              <a:tr h="82753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465354"/>
                  </a:ext>
                </a:extLst>
              </a:tr>
              <a:tr h="82753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6901639"/>
                  </a:ext>
                </a:extLst>
              </a:tr>
              <a:tr h="82753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121920" marR="1219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429621"/>
                  </a:ext>
                </a:extLst>
              </a:tr>
            </a:tbl>
          </a:graphicData>
        </a:graphic>
      </p:graphicFrame>
      <p:sp>
        <p:nvSpPr>
          <p:cNvPr id="10" name="Fußzeilenplatzhalter 16">
            <a:extLst>
              <a:ext uri="{FF2B5EF4-FFF2-40B4-BE49-F238E27FC236}">
                <a16:creationId xmlns:a16="http://schemas.microsoft.com/office/drawing/2014/main" id="{3348FDF1-5D4C-49A1-A198-41F443A01AD4}"/>
              </a:ext>
            </a:extLst>
          </p:cNvPr>
          <p:cNvSpPr txBox="1">
            <a:spLocks/>
          </p:cNvSpPr>
          <p:nvPr/>
        </p:nvSpPr>
        <p:spPr>
          <a:xfrm>
            <a:off x="3784599" y="6508749"/>
            <a:ext cx="49963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200" dirty="0"/>
          </a:p>
        </p:txBody>
      </p:sp>
      <p:sp>
        <p:nvSpPr>
          <p:cNvPr id="9" name="Datumsplatzhalter 7">
            <a:extLst>
              <a:ext uri="{FF2B5EF4-FFF2-40B4-BE49-F238E27FC236}">
                <a16:creationId xmlns:a16="http://schemas.microsoft.com/office/drawing/2014/main" id="{FE6A577B-2F36-4D2B-B25B-FE5148A2301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310F3A3A-1BF6-4BDE-ACC9-6686D97B5130}" type="datetimeFigureOut">
              <a:rPr lang="de-DE" smtClean="0"/>
              <a:t>29.09.2025</a:t>
            </a:fld>
            <a:endParaRPr lang="de-DE"/>
          </a:p>
        </p:txBody>
      </p:sp>
      <p:sp>
        <p:nvSpPr>
          <p:cNvPr id="11" name="Fußzeilenplatzhalter 9">
            <a:extLst>
              <a:ext uri="{FF2B5EF4-FFF2-40B4-BE49-F238E27FC236}">
                <a16:creationId xmlns:a16="http://schemas.microsoft.com/office/drawing/2014/main" id="{06949BE9-2A1B-4665-8C08-7F06149C64E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11691" y="6356349"/>
            <a:ext cx="5664628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Foliennummernplatzhalter 10">
            <a:extLst>
              <a:ext uri="{FF2B5EF4-FFF2-40B4-BE49-F238E27FC236}">
                <a16:creationId xmlns:a16="http://schemas.microsoft.com/office/drawing/2014/main" id="{6D2B4644-3A1A-4E8A-87ED-AB9D6B431C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7729" y="635634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chemeClr val="bg1">
                    <a:lumMod val="50000"/>
                  </a:schemeClr>
                </a:solidFill>
                <a:latin typeface="HelveticaNeueLT Pro 45 Lt" panose="020B0403020202020204" pitchFamily="34" charset="0"/>
              </a:defRPr>
            </a:lvl1pPr>
          </a:lstStyle>
          <a:p>
            <a:fld id="{05F37144-464E-4B7D-954A-C3EDEC82BA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5874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ep-by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8">
            <a:extLst>
              <a:ext uri="{FF2B5EF4-FFF2-40B4-BE49-F238E27FC236}">
                <a16:creationId xmlns:a16="http://schemas.microsoft.com/office/drawing/2014/main" id="{7664A6C3-8B0D-488E-A9D8-447CFE8F843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496608" y="1196975"/>
            <a:ext cx="7198784" cy="44640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Bildplatzhalter 8">
            <a:extLst>
              <a:ext uri="{FF2B5EF4-FFF2-40B4-BE49-F238E27FC236}">
                <a16:creationId xmlns:a16="http://schemas.microsoft.com/office/drawing/2014/main" id="{B48F39A5-E868-4D1D-9BA5-57CB730CCC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204122"/>
            <a:ext cx="995925" cy="711473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Datumsplatzhalter 7">
            <a:extLst>
              <a:ext uri="{FF2B5EF4-FFF2-40B4-BE49-F238E27FC236}">
                <a16:creationId xmlns:a16="http://schemas.microsoft.com/office/drawing/2014/main" id="{C52A2FB2-611A-4816-8379-CDD463101B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310F3A3A-1BF6-4BDE-ACC9-6686D97B5130}" type="datetimeFigureOut">
              <a:rPr lang="de-DE" smtClean="0"/>
              <a:t>29.09.2025</a:t>
            </a:fld>
            <a:endParaRPr lang="de-DE"/>
          </a:p>
        </p:txBody>
      </p:sp>
      <p:sp>
        <p:nvSpPr>
          <p:cNvPr id="11" name="Fußzeilenplatzhalter 9">
            <a:extLst>
              <a:ext uri="{FF2B5EF4-FFF2-40B4-BE49-F238E27FC236}">
                <a16:creationId xmlns:a16="http://schemas.microsoft.com/office/drawing/2014/main" id="{9AB9496E-7DD5-4222-A854-EC8A6025A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1691" y="6356349"/>
            <a:ext cx="5664628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Foliennummernplatzhalter 10">
            <a:extLst>
              <a:ext uri="{FF2B5EF4-FFF2-40B4-BE49-F238E27FC236}">
                <a16:creationId xmlns:a16="http://schemas.microsoft.com/office/drawing/2014/main" id="{708EC74D-B7D2-4D51-8EC6-E9B8671A7B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7729" y="635634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chemeClr val="bg1">
                    <a:lumMod val="50000"/>
                  </a:schemeClr>
                </a:solidFill>
                <a:latin typeface="HelveticaNeueLT Pro 45 Lt" panose="020B0403020202020204" pitchFamily="34" charset="0"/>
              </a:defRPr>
            </a:lvl1pPr>
          </a:lstStyle>
          <a:p>
            <a:fld id="{05F37144-464E-4B7D-954A-C3EDEC82BA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791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7">
            <a:extLst>
              <a:ext uri="{FF2B5EF4-FFF2-40B4-BE49-F238E27FC236}">
                <a16:creationId xmlns:a16="http://schemas.microsoft.com/office/drawing/2014/main" id="{DC8C53C3-E78C-4260-9DE3-EF01F1A7E2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310F3A3A-1BF6-4BDE-ACC9-6686D97B5130}" type="datetimeFigureOut">
              <a:rPr lang="de-DE" smtClean="0"/>
              <a:t>29.09.2025</a:t>
            </a:fld>
            <a:endParaRPr lang="de-DE"/>
          </a:p>
        </p:txBody>
      </p:sp>
      <p:sp>
        <p:nvSpPr>
          <p:cNvPr id="7" name="Fußzeilenplatzhalter 9">
            <a:extLst>
              <a:ext uri="{FF2B5EF4-FFF2-40B4-BE49-F238E27FC236}">
                <a16:creationId xmlns:a16="http://schemas.microsoft.com/office/drawing/2014/main" id="{3011C0E2-41CC-42BB-83B6-4D94E1FE3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1691" y="6356349"/>
            <a:ext cx="5664628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8" name="Foliennummernplatzhalter 10">
            <a:extLst>
              <a:ext uri="{FF2B5EF4-FFF2-40B4-BE49-F238E27FC236}">
                <a16:creationId xmlns:a16="http://schemas.microsoft.com/office/drawing/2014/main" id="{F78F2B41-5E5A-4D80-8AC5-2C16C8D968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7729" y="635634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chemeClr val="bg1">
                    <a:lumMod val="50000"/>
                  </a:schemeClr>
                </a:solidFill>
                <a:latin typeface="HelveticaNeueLT Pro 45 Lt" panose="020B0403020202020204" pitchFamily="34" charset="0"/>
              </a:defRPr>
            </a:lvl1pPr>
          </a:lstStyle>
          <a:p>
            <a:fld id="{05F37144-464E-4B7D-954A-C3EDEC82BA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914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BE06894A-AA55-42B1-B3E1-E9730FBE98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07534" y="1268414"/>
            <a:ext cx="3263900" cy="18002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89618C46-0F03-4CE8-98D5-7987292DFA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35034" y="1268414"/>
            <a:ext cx="6184900" cy="45370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42B6D1A-0DF1-412A-A4A4-40A509744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310F3A3A-1BF6-4BDE-ACC9-6686D97B5130}" type="datetimeFigureOut">
              <a:rPr lang="de-DE" smtClean="0"/>
              <a:t>29.09.2025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6ED049AD-2F0E-4DD8-86BF-C7180CF0D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1691" y="6356349"/>
            <a:ext cx="5664628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9336228B-A41B-46C6-9F3D-C405BCB41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7729" y="635634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chemeClr val="bg1">
                    <a:lumMod val="50000"/>
                  </a:schemeClr>
                </a:solidFill>
                <a:latin typeface="HelveticaNeueLT Pro 45 Lt" panose="020B0403020202020204" pitchFamily="34" charset="0"/>
              </a:defRPr>
            </a:lvl1pPr>
          </a:lstStyle>
          <a:p>
            <a:fld id="{05F37144-464E-4B7D-954A-C3EDEC82BA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089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Bauarbeiter">
            <a:extLst>
              <a:ext uri="{FF2B5EF4-FFF2-40B4-BE49-F238E27FC236}">
                <a16:creationId xmlns:a16="http://schemas.microsoft.com/office/drawing/2014/main" id="{7630A429-BA1B-4725-9A94-AD44A74D32B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5357" y="1724843"/>
            <a:ext cx="1219200" cy="914400"/>
          </a:xfrm>
          <a:prstGeom prst="rect">
            <a:avLst/>
          </a:prstGeom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A3847985-1150-4848-A458-01AFD8EAB7C4}"/>
              </a:ext>
            </a:extLst>
          </p:cNvPr>
          <p:cNvSpPr/>
          <p:nvPr/>
        </p:nvSpPr>
        <p:spPr>
          <a:xfrm rot="16200000">
            <a:off x="5121707" y="-236037"/>
            <a:ext cx="1409700" cy="504952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80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68785E00-2059-477C-8A6C-6C46365BC7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</p:spPr>
        <p:txBody>
          <a:bodyPr/>
          <a:lstStyle/>
          <a:p>
            <a:fld id="{310F3A3A-1BF6-4BDE-ACC9-6686D97B5130}" type="datetimeFigureOut">
              <a:rPr lang="de-DE" smtClean="0"/>
              <a:t>29.09.2025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1B7F0F37-9B7C-4483-9168-28A9AE668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1691" y="6356349"/>
            <a:ext cx="5664628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Foliennummernplatzhalter 10">
            <a:extLst>
              <a:ext uri="{FF2B5EF4-FFF2-40B4-BE49-F238E27FC236}">
                <a16:creationId xmlns:a16="http://schemas.microsoft.com/office/drawing/2014/main" id="{4E9C98CE-2767-447F-A853-AA9BA2FE41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7729" y="635634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chemeClr val="bg1">
                    <a:lumMod val="50000"/>
                  </a:schemeClr>
                </a:solidFill>
                <a:latin typeface="HelveticaNeueLT Pro 45 Lt" panose="020B0403020202020204" pitchFamily="34" charset="0"/>
              </a:defRPr>
            </a:lvl1pPr>
          </a:lstStyle>
          <a:p>
            <a:fld id="{05F37144-464E-4B7D-954A-C3EDEC82BA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320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39">
            <a:extLst>
              <a:ext uri="{FF2B5EF4-FFF2-40B4-BE49-F238E27FC236}">
                <a16:creationId xmlns:a16="http://schemas.microsoft.com/office/drawing/2014/main" id="{8233508A-0CFE-490C-AC51-D29C0C7A1DCE}"/>
              </a:ext>
            </a:extLst>
          </p:cNvPr>
          <p:cNvPicPr/>
          <p:nvPr/>
        </p:nvPicPr>
        <p:blipFill rotWithShape="1">
          <a:blip r:embed="rId11"/>
          <a:srcRect b="44444"/>
          <a:stretch/>
        </p:blipFill>
        <p:spPr bwMode="auto">
          <a:xfrm>
            <a:off x="816864" y="188640"/>
            <a:ext cx="10536936" cy="36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7845BDC4-AC17-4DDC-9BF7-2BA83136B744}"/>
              </a:ext>
            </a:extLst>
          </p:cNvPr>
          <p:cNvCxnSpPr/>
          <p:nvPr/>
        </p:nvCxnSpPr>
        <p:spPr>
          <a:xfrm>
            <a:off x="838200" y="6309320"/>
            <a:ext cx="105156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Datumsplatzhalter 15">
            <a:extLst>
              <a:ext uri="{FF2B5EF4-FFF2-40B4-BE49-F238E27FC236}">
                <a16:creationId xmlns:a16="http://schemas.microsoft.com/office/drawing/2014/main" id="{A2DB6DDA-3EFA-45BB-9C1F-546D9235B0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HelveticaNeueLT Pro 45 Lt" panose="020B0403020202020204" pitchFamily="34" charset="0"/>
              </a:defRPr>
            </a:lvl1pPr>
          </a:lstStyle>
          <a:p>
            <a:fld id="{310F3A3A-1BF6-4BDE-ACC9-6686D97B5130}" type="datetimeFigureOut">
              <a:rPr lang="de-DE" smtClean="0"/>
              <a:t>29.09.2025</a:t>
            </a:fld>
            <a:endParaRPr lang="de-DE"/>
          </a:p>
        </p:txBody>
      </p:sp>
      <p:sp>
        <p:nvSpPr>
          <p:cNvPr id="17" name="Fußzeilenplatzhalter 16">
            <a:extLst>
              <a:ext uri="{FF2B5EF4-FFF2-40B4-BE49-F238E27FC236}">
                <a16:creationId xmlns:a16="http://schemas.microsoft.com/office/drawing/2014/main" id="{52FE631C-D3E1-40F6-AD73-4DE3E2439C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0" y="6356349"/>
            <a:ext cx="49963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HelveticaNeueLT Pro 45 Lt" panose="020B0403020202020204" pitchFamily="34" charset="0"/>
              </a:defRPr>
            </a:lvl1pPr>
          </a:lstStyle>
          <a:p>
            <a:endParaRPr lang="de-DE"/>
          </a:p>
        </p:txBody>
      </p:sp>
      <p:pic>
        <p:nvPicPr>
          <p:cNvPr id="2" name="Bild 39">
            <a:extLst>
              <a:ext uri="{FF2B5EF4-FFF2-40B4-BE49-F238E27FC236}">
                <a16:creationId xmlns:a16="http://schemas.microsoft.com/office/drawing/2014/main" id="{5D43358C-961B-41E3-A368-0211E33DEA1A}"/>
              </a:ext>
            </a:extLst>
          </p:cNvPr>
          <p:cNvPicPr/>
          <p:nvPr/>
        </p:nvPicPr>
        <p:blipFill rotWithShape="1">
          <a:blip r:embed="rId11"/>
          <a:srcRect t="77887"/>
          <a:stretch/>
        </p:blipFill>
        <p:spPr bwMode="auto">
          <a:xfrm>
            <a:off x="815413" y="476673"/>
            <a:ext cx="10536936" cy="143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Foliennummernplatzhalter 10">
            <a:extLst>
              <a:ext uri="{FF2B5EF4-FFF2-40B4-BE49-F238E27FC236}">
                <a16:creationId xmlns:a16="http://schemas.microsoft.com/office/drawing/2014/main" id="{BC9F0BC3-484D-4DBE-8BA5-DF8415F75E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77729" y="635634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100" b="0">
                <a:solidFill>
                  <a:schemeClr val="bg1">
                    <a:lumMod val="50000"/>
                  </a:schemeClr>
                </a:solidFill>
                <a:latin typeface="HelveticaNeueLT Pro 45 Lt" panose="020B0403020202020204" pitchFamily="34" charset="0"/>
              </a:defRPr>
            </a:lvl1pPr>
          </a:lstStyle>
          <a:p>
            <a:fld id="{05F37144-464E-4B7D-954A-C3EDEC82BA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542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121DC4B-03DF-A183-5E7A-9C5533745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Übersicht</a:t>
            </a:r>
            <a:br>
              <a:rPr lang="de-DE" dirty="0"/>
            </a:br>
            <a:r>
              <a:rPr lang="de-DE" dirty="0"/>
              <a:t>Mitsubishi Türantriebe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8610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015CC-CC03-8A11-1239-52C9A2AF6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0CB865-0295-3FB3-BDF5-2FCF3107B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68349"/>
            <a:ext cx="10515600" cy="1015627"/>
          </a:xfrm>
        </p:spPr>
        <p:txBody>
          <a:bodyPr/>
          <a:lstStyle/>
          <a:p>
            <a:pPr algn="ctr"/>
            <a:r>
              <a:rPr lang="de-DE" dirty="0"/>
              <a:t>Mitsubishi (indirekt)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D24AEDD1-EADA-ED97-F390-8B426D0298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497955"/>
              </p:ext>
            </p:extLst>
          </p:nvPr>
        </p:nvGraphicFramePr>
        <p:xfrm>
          <a:off x="838201" y="1783976"/>
          <a:ext cx="105156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603205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634555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255804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Links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Zentral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Rechts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179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9.33.45140.04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9.33.45142.04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9.33.45141.04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019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968684"/>
                  </a:ext>
                </a:extLst>
              </a:tr>
            </a:tbl>
          </a:graphicData>
        </a:graphic>
      </p:graphicFrame>
      <p:pic>
        <p:nvPicPr>
          <p:cNvPr id="12" name="Grafik 11">
            <a:extLst>
              <a:ext uri="{FF2B5EF4-FFF2-40B4-BE49-F238E27FC236}">
                <a16:creationId xmlns:a16="http://schemas.microsoft.com/office/drawing/2014/main" id="{67BF51E0-39E5-3AA4-8B52-BE88ED900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522" y="2563906"/>
            <a:ext cx="3348956" cy="2036218"/>
          </a:xfrm>
          <a:prstGeom prst="rect">
            <a:avLst/>
          </a:prstGeom>
        </p:spPr>
      </p:pic>
      <p:pic>
        <p:nvPicPr>
          <p:cNvPr id="15" name="Grafik 14" descr="Ein Bild, das Maschine, Werkzeugmaschine, Werkzeugraum, Bautechnik enthält.&#10;&#10;KI-generierte Inhalte können fehlerhaft sein.">
            <a:extLst>
              <a:ext uri="{FF2B5EF4-FFF2-40B4-BE49-F238E27FC236}">
                <a16:creationId xmlns:a16="http://schemas.microsoft.com/office/drawing/2014/main" id="{44E79198-2F2A-5DF7-6340-716C794F70B3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34" y="2563906"/>
            <a:ext cx="3348956" cy="2036218"/>
          </a:xfrm>
          <a:prstGeom prst="rect">
            <a:avLst/>
          </a:prstGeom>
        </p:spPr>
      </p:pic>
      <p:pic>
        <p:nvPicPr>
          <p:cNvPr id="16" name="Grafik 15" descr="Ein Bild, das Maschine, Werkzeugmaschine, Werkzeugraum, Bautechnik enthält.&#10;&#10;KI-generierte Inhalte können fehlerhaft sein.">
            <a:extLst>
              <a:ext uri="{FF2B5EF4-FFF2-40B4-BE49-F238E27FC236}">
                <a16:creationId xmlns:a16="http://schemas.microsoft.com/office/drawing/2014/main" id="{07F33547-2BC6-2A96-B3FA-32578241FA45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32110" y="2563906"/>
            <a:ext cx="3348956" cy="203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9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A1F8D-FD01-808A-7284-D8887850F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F72C3C-0023-753A-2EEE-A9EA5145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68349"/>
            <a:ext cx="10515600" cy="1015627"/>
          </a:xfrm>
        </p:spPr>
        <p:txBody>
          <a:bodyPr/>
          <a:lstStyle/>
          <a:p>
            <a:pPr algn="ctr"/>
            <a:r>
              <a:rPr lang="de-DE" dirty="0"/>
              <a:t>Mitsubishi (direkt)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289B636-8934-7A06-EE2D-672CC84763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876538"/>
              </p:ext>
            </p:extLst>
          </p:nvPr>
        </p:nvGraphicFramePr>
        <p:xfrm>
          <a:off x="838201" y="1783976"/>
          <a:ext cx="105156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603205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634555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255804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Links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Zentral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Rechts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179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9.33.45150.04 (muss noch getestet werden)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9.33.45152.04 (muss noch getestet werden)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9.33.45151.04 (muss noch getestet werden)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019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968684"/>
                  </a:ext>
                </a:extLst>
              </a:tr>
            </a:tbl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5A162D41-A2A3-3A40-CCA4-760416BA6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110" y="2563906"/>
            <a:ext cx="3348956" cy="203892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5BFF52D-0BAD-FC99-1533-523601721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0934" y="2563906"/>
            <a:ext cx="3348956" cy="20389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08A676D-8BD3-B7D4-A588-B8B229066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522" y="2563906"/>
            <a:ext cx="3348956" cy="203892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7CCE091-CFC5-DF45-9DA9-30C1539768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1523" y="4692478"/>
            <a:ext cx="3348955" cy="202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55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65F71-42A5-E6E0-B684-38A37873B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F35B8E-6A1D-90E3-CED6-52F35E3B7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68349"/>
            <a:ext cx="10515600" cy="1015627"/>
          </a:xfrm>
        </p:spPr>
        <p:txBody>
          <a:bodyPr/>
          <a:lstStyle/>
          <a:p>
            <a:pPr algn="ctr"/>
            <a:r>
              <a:rPr lang="de-DE" dirty="0"/>
              <a:t>Mitsubishi (indirekt unbekannt)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05A5420C-720E-7E41-088A-5461EB57B0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694966"/>
              </p:ext>
            </p:extLst>
          </p:nvPr>
        </p:nvGraphicFramePr>
        <p:xfrm>
          <a:off x="838201" y="1783976"/>
          <a:ext cx="105156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603205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634555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255804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Links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Zentral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Rechts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179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Absprache mit </a:t>
                      </a:r>
                      <a:r>
                        <a:rPr lang="de-D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MtH</a:t>
                      </a:r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TSG (universal + T Winkel)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Absprache mit </a:t>
                      </a:r>
                      <a:r>
                        <a:rPr lang="de-D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MtH</a:t>
                      </a:r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TSG (universal + T Winkel)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019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968684"/>
                  </a:ext>
                </a:extLst>
              </a:tr>
            </a:tbl>
          </a:graphicData>
        </a:graphic>
      </p:graphicFrame>
      <p:pic>
        <p:nvPicPr>
          <p:cNvPr id="7" name="Afbeelding 45">
            <a:extLst>
              <a:ext uri="{FF2B5EF4-FFF2-40B4-BE49-F238E27FC236}">
                <a16:creationId xmlns:a16="http://schemas.microsoft.com/office/drawing/2014/main" id="{82DD66BA-BF2C-AFD5-AEC8-96BAA1909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111" y="2563906"/>
            <a:ext cx="3348955" cy="2038925"/>
          </a:xfrm>
          <a:prstGeom prst="rect">
            <a:avLst/>
          </a:prstGeom>
        </p:spPr>
      </p:pic>
      <p:pic>
        <p:nvPicPr>
          <p:cNvPr id="13" name="Afbeelding 45">
            <a:extLst>
              <a:ext uri="{FF2B5EF4-FFF2-40B4-BE49-F238E27FC236}">
                <a16:creationId xmlns:a16="http://schemas.microsoft.com/office/drawing/2014/main" id="{189233F9-217F-D416-51B6-AC6632DEB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47302" y="2563906"/>
            <a:ext cx="3348955" cy="203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33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CBCFF-1CF5-69EB-FC6A-2BF57C6EF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6608E-B486-390A-8CD1-50DDBFA65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68349"/>
            <a:ext cx="10515600" cy="1015627"/>
          </a:xfrm>
        </p:spPr>
        <p:txBody>
          <a:bodyPr/>
          <a:lstStyle/>
          <a:p>
            <a:pPr algn="ctr"/>
            <a:r>
              <a:rPr lang="de-DE" dirty="0"/>
              <a:t>Mitsubishi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70007E88-B657-7B9E-950A-0E8EAFCB8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896027"/>
              </p:ext>
            </p:extLst>
          </p:nvPr>
        </p:nvGraphicFramePr>
        <p:xfrm>
          <a:off x="838201" y="1783976"/>
          <a:ext cx="105156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603205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634555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255804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Links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Zentral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Rechts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179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9.33.45110.04 (gesperrt Lösung nicht praktisch, evtl. Falttür probieren) o. Infos vom Umbau mit Kettenrad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9.33.45111.04 (gesperrt Lösung nicht praktisch, evtl. Falttür probieren) o. Infos vom Umbau mit Kettenrad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019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968684"/>
                  </a:ext>
                </a:extLst>
              </a:tr>
            </a:tbl>
          </a:graphicData>
        </a:graphic>
      </p:graphicFrame>
      <p:pic>
        <p:nvPicPr>
          <p:cNvPr id="11" name="Afbeelding 8">
            <a:extLst>
              <a:ext uri="{FF2B5EF4-FFF2-40B4-BE49-F238E27FC236}">
                <a16:creationId xmlns:a16="http://schemas.microsoft.com/office/drawing/2014/main" id="{0F99AA5C-50BE-D428-DA1A-8DE1D7913F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73" b="33396"/>
          <a:stretch>
            <a:fillRect/>
          </a:stretch>
        </p:blipFill>
        <p:spPr>
          <a:xfrm>
            <a:off x="919900" y="2563906"/>
            <a:ext cx="3339990" cy="2038925"/>
          </a:xfrm>
          <a:prstGeom prst="rect">
            <a:avLst/>
          </a:prstGeom>
        </p:spPr>
      </p:pic>
      <p:pic>
        <p:nvPicPr>
          <p:cNvPr id="12" name="Afbeelding 8">
            <a:extLst>
              <a:ext uri="{FF2B5EF4-FFF2-40B4-BE49-F238E27FC236}">
                <a16:creationId xmlns:a16="http://schemas.microsoft.com/office/drawing/2014/main" id="{18DD3A61-DD3B-47B5-29BC-80F0B0F4F5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73" b="33396"/>
          <a:stretch>
            <a:fillRect/>
          </a:stretch>
        </p:blipFill>
        <p:spPr>
          <a:xfrm flipH="1">
            <a:off x="7932110" y="2563905"/>
            <a:ext cx="3339990" cy="2038925"/>
          </a:xfrm>
          <a:prstGeom prst="rect">
            <a:avLst/>
          </a:prstGeom>
        </p:spPr>
      </p:pic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4944E109-FE4F-B73D-98D6-7290C6306D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904896"/>
              </p:ext>
            </p:extLst>
          </p:nvPr>
        </p:nvGraphicFramePr>
        <p:xfrm>
          <a:off x="838199" y="4682564"/>
          <a:ext cx="10521950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6032052"/>
                    </a:ext>
                  </a:extLst>
                </a:gridCol>
                <a:gridCol w="3511550">
                  <a:extLst>
                    <a:ext uri="{9D8B030D-6E8A-4147-A177-3AD203B41FA5}">
                      <a16:colId xmlns:a16="http://schemas.microsoft.com/office/drawing/2014/main" val="35634555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255804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179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8640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FCD29-9A7B-E01F-43C4-6C048838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968C9E-2973-1AA0-EC59-A831A45A6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68349"/>
            <a:ext cx="10515600" cy="1015627"/>
          </a:xfrm>
        </p:spPr>
        <p:txBody>
          <a:bodyPr/>
          <a:lstStyle/>
          <a:p>
            <a:pPr algn="ctr"/>
            <a:r>
              <a:rPr lang="de-DE" dirty="0"/>
              <a:t>Mitsubishi HD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2E9440A9-3028-0E14-5260-263C9E0E5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227081"/>
              </p:ext>
            </p:extLst>
          </p:nvPr>
        </p:nvGraphicFramePr>
        <p:xfrm>
          <a:off x="838201" y="1783976"/>
          <a:ext cx="105156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603205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634555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255804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Links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Zentral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Rechts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179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9.33.45132.04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019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968684"/>
                  </a:ext>
                </a:extLst>
              </a:tr>
            </a:tbl>
          </a:graphicData>
        </a:graphic>
      </p:graphicFrame>
      <p:pic>
        <p:nvPicPr>
          <p:cNvPr id="9" name="Afbeelding 4">
            <a:extLst>
              <a:ext uri="{FF2B5EF4-FFF2-40B4-BE49-F238E27FC236}">
                <a16:creationId xmlns:a16="http://schemas.microsoft.com/office/drawing/2014/main" id="{4C93DA60-AB17-E1E3-70DB-5340211AC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522" y="2563906"/>
            <a:ext cx="3348955" cy="2019823"/>
          </a:xfrm>
          <a:prstGeom prst="rect">
            <a:avLst/>
          </a:prstGeom>
        </p:spPr>
      </p:pic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B5CA4422-2FB4-AD82-D7B7-F5D66FCA4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369074"/>
              </p:ext>
            </p:extLst>
          </p:nvPr>
        </p:nvGraphicFramePr>
        <p:xfrm>
          <a:off x="838199" y="4682564"/>
          <a:ext cx="10521950" cy="15182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6032052"/>
                    </a:ext>
                  </a:extLst>
                </a:gridCol>
                <a:gridCol w="3511550">
                  <a:extLst>
                    <a:ext uri="{9D8B030D-6E8A-4147-A177-3AD203B41FA5}">
                      <a16:colId xmlns:a16="http://schemas.microsoft.com/office/drawing/2014/main" val="35634555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255804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Alternative 1:</a:t>
                      </a:r>
                    </a:p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1x9.20.00400.04 oder 1x 9.20.00400.04</a:t>
                      </a:r>
                    </a:p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1x1.20.60003</a:t>
                      </a:r>
                    </a:p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1x1.20.60013</a:t>
                      </a:r>
                    </a:p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2x1.20.60060</a:t>
                      </a:r>
                    </a:p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Alternative 2:</a:t>
                      </a:r>
                    </a:p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Wie 1022055214, Damals durch Mitsubishi selbst so bestellt,</a:t>
                      </a:r>
                    </a:p>
                    <a:p>
                      <a:pPr algn="l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Vielleicht mal anschauen was hier das beste ist.</a:t>
                      </a:r>
                    </a:p>
                    <a:p>
                      <a:pPr algn="l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179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8673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31644-D9B1-4071-C1A2-28348ABC8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2E9DBC-26E1-697C-48C8-B0972F742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68349"/>
            <a:ext cx="10515600" cy="1015627"/>
          </a:xfrm>
        </p:spPr>
        <p:txBody>
          <a:bodyPr/>
          <a:lstStyle/>
          <a:p>
            <a:pPr algn="ctr"/>
            <a:r>
              <a:rPr lang="de-DE" dirty="0"/>
              <a:t>Mitsubishi Hebelarm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47BCBAA6-0A7B-E8BA-132F-95F932E989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588533"/>
              </p:ext>
            </p:extLst>
          </p:nvPr>
        </p:nvGraphicFramePr>
        <p:xfrm>
          <a:off x="838201" y="1783976"/>
          <a:ext cx="105156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603205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634555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255804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Links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Zentral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Rechts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179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9.33.45100.04 (Preisabsprache mit </a:t>
                      </a:r>
                      <a:r>
                        <a:rPr lang="de-D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MtH</a:t>
                      </a:r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9.33.45101.04 (Preisabsprache mit </a:t>
                      </a:r>
                      <a:r>
                        <a:rPr lang="de-D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MtH</a:t>
                      </a:r>
                      <a:r>
                        <a:rPr lang="de-D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019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968684"/>
                  </a:ext>
                </a:extLst>
              </a:tr>
            </a:tbl>
          </a:graphicData>
        </a:graphic>
      </p:graphicFrame>
      <p:pic>
        <p:nvPicPr>
          <p:cNvPr id="3" name="Afbeelding 1">
            <a:extLst>
              <a:ext uri="{FF2B5EF4-FFF2-40B4-BE49-F238E27FC236}">
                <a16:creationId xmlns:a16="http://schemas.microsoft.com/office/drawing/2014/main" id="{4CD859BF-6B6E-0EE2-2E3C-91BDA8981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110" y="2563906"/>
            <a:ext cx="3348956" cy="2041028"/>
          </a:xfrm>
          <a:prstGeom prst="rect">
            <a:avLst/>
          </a:prstGeom>
        </p:spPr>
      </p:pic>
      <p:pic>
        <p:nvPicPr>
          <p:cNvPr id="5" name="Afbeelding 1">
            <a:extLst>
              <a:ext uri="{FF2B5EF4-FFF2-40B4-BE49-F238E27FC236}">
                <a16:creationId xmlns:a16="http://schemas.microsoft.com/office/drawing/2014/main" id="{5AD72E5C-641A-2EB0-8BDC-142E1EC5A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10933" y="2563905"/>
            <a:ext cx="3348956" cy="204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649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86135-C23E-A370-BF8C-DDE4A5FFB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7F7D4B-41BF-03B0-675C-9457CA70C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68349"/>
            <a:ext cx="10515600" cy="1015627"/>
          </a:xfrm>
        </p:spPr>
        <p:txBody>
          <a:bodyPr/>
          <a:lstStyle/>
          <a:p>
            <a:pPr algn="ctr"/>
            <a:r>
              <a:rPr lang="de-DE" dirty="0"/>
              <a:t>Mitsubishi alte Tür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A32E22AB-B8D4-CD13-024A-2F2FFE61E3F6}"/>
              </a:ext>
            </a:extLst>
          </p:cNvPr>
          <p:cNvGraphicFramePr>
            <a:graphicFrameLocks noGrp="1"/>
          </p:cNvGraphicFramePr>
          <p:nvPr/>
        </p:nvGraphicFramePr>
        <p:xfrm>
          <a:off x="838201" y="1783976"/>
          <a:ext cx="105156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603205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634555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255804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Links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Zentral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Rechts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179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019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968684"/>
                  </a:ext>
                </a:extLst>
              </a:tr>
            </a:tbl>
          </a:graphicData>
        </a:graphic>
      </p:graphicFrame>
      <p:pic>
        <p:nvPicPr>
          <p:cNvPr id="8" name="Afbeelding 27">
            <a:extLst>
              <a:ext uri="{FF2B5EF4-FFF2-40B4-BE49-F238E27FC236}">
                <a16:creationId xmlns:a16="http://schemas.microsoft.com/office/drawing/2014/main" id="{78DF5910-23A9-DAA3-8A97-5ABAC895B6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497" b="30556"/>
          <a:stretch>
            <a:fillRect/>
          </a:stretch>
        </p:blipFill>
        <p:spPr>
          <a:xfrm>
            <a:off x="919899" y="2563905"/>
            <a:ext cx="3339990" cy="2032471"/>
          </a:xfrm>
          <a:prstGeom prst="rect">
            <a:avLst/>
          </a:prstGeom>
        </p:spPr>
      </p:pic>
      <p:pic>
        <p:nvPicPr>
          <p:cNvPr id="3" name="Afbeelding 27">
            <a:extLst>
              <a:ext uri="{FF2B5EF4-FFF2-40B4-BE49-F238E27FC236}">
                <a16:creationId xmlns:a16="http://schemas.microsoft.com/office/drawing/2014/main" id="{6AD1C061-8E7F-69FE-E2E2-BF8EE7B847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497" b="30556"/>
          <a:stretch>
            <a:fillRect/>
          </a:stretch>
        </p:blipFill>
        <p:spPr>
          <a:xfrm flipH="1">
            <a:off x="7932111" y="2563904"/>
            <a:ext cx="3339990" cy="2032471"/>
          </a:xfrm>
          <a:prstGeom prst="rect">
            <a:avLst/>
          </a:prstGeom>
        </p:spPr>
      </p:pic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59A56337-AB5C-F68E-F7C2-7A34CC288C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768998"/>
              </p:ext>
            </p:extLst>
          </p:nvPr>
        </p:nvGraphicFramePr>
        <p:xfrm>
          <a:off x="838199" y="4682564"/>
          <a:ext cx="10515600" cy="701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4603205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56345551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255804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de-DE" sz="1100" dirty="0">
                          <a:latin typeface="Aptos Narrow" panose="020B0004020202020204" pitchFamily="34" charset="0"/>
                        </a:rPr>
                        <a:t>1x 9.20.00400.04 oder 9.20.00401.04</a:t>
                      </a:r>
                    </a:p>
                    <a:p>
                      <a:pPr algn="l"/>
                      <a:r>
                        <a:rPr lang="de-DE" sz="1100" dirty="0">
                          <a:latin typeface="Aptos Narrow" panose="020B0004020202020204" pitchFamily="34" charset="0"/>
                        </a:rPr>
                        <a:t>2x 1.20.60060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  <a:p>
                      <a:pPr algn="l" fontAlgn="b"/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100" dirty="0">
                          <a:latin typeface="Aptos Narrow" panose="020B0004020202020204" pitchFamily="34" charset="0"/>
                        </a:rPr>
                        <a:t>1x 9.20.00400.04 oder 9.20.00401.04</a:t>
                      </a:r>
                    </a:p>
                    <a:p>
                      <a:pPr algn="l"/>
                      <a:r>
                        <a:rPr lang="de-DE" sz="1100" dirty="0">
                          <a:latin typeface="Aptos Narrow" panose="020B0004020202020204" pitchFamily="34" charset="0"/>
                        </a:rPr>
                        <a:t>2x 1.20.60060</a:t>
                      </a:r>
                    </a:p>
                    <a:p>
                      <a:pPr algn="l"/>
                      <a:endParaRPr lang="de-DE" dirty="0">
                        <a:latin typeface="Aptos Narrow" panose="020B00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179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3512069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AA cobra Kundengruppen in cobra ändern V001</Template>
  <TotalTime>0</TotalTime>
  <Words>186</Words>
  <Application>Microsoft Office PowerPoint</Application>
  <PresentationFormat>Breitbild</PresentationFormat>
  <Paragraphs>54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Aptos Narrow</vt:lpstr>
      <vt:lpstr>Arial</vt:lpstr>
      <vt:lpstr>HelveticaNeueLT Pro 45 Lt</vt:lpstr>
      <vt:lpstr>HelveticaNeueLT Pro 57 Cn</vt:lpstr>
      <vt:lpstr>Benutzerdefiniertes Design</vt:lpstr>
      <vt:lpstr>Übersicht Mitsubishi Türantriebe </vt:lpstr>
      <vt:lpstr>Mitsubishi (indirekt)</vt:lpstr>
      <vt:lpstr>Mitsubishi (direkt)</vt:lpstr>
      <vt:lpstr>Mitsubishi (indirekt unbekannt)</vt:lpstr>
      <vt:lpstr>Mitsubishi</vt:lpstr>
      <vt:lpstr>Mitsubishi HD</vt:lpstr>
      <vt:lpstr>Mitsubishi Hebelarm</vt:lpstr>
      <vt:lpstr>Mitsubishi alte Tür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Oleg Salnikov</dc:creator>
  <cp:lastModifiedBy>Oleg Salnikov</cp:lastModifiedBy>
  <cp:revision>5</cp:revision>
  <dcterms:created xsi:type="dcterms:W3CDTF">2025-05-26T06:03:00Z</dcterms:created>
  <dcterms:modified xsi:type="dcterms:W3CDTF">2025-09-29T08:17:08Z</dcterms:modified>
</cp:coreProperties>
</file>